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3"/>
  </p:notesMasterIdLst>
  <p:handoutMasterIdLst>
    <p:handoutMasterId r:id="rId84"/>
  </p:handoutMasterIdLst>
  <p:sldIdLst>
    <p:sldId id="391" r:id="rId5"/>
    <p:sldId id="479" r:id="rId6"/>
    <p:sldId id="434" r:id="rId7"/>
    <p:sldId id="478" r:id="rId8"/>
    <p:sldId id="320" r:id="rId9"/>
    <p:sldId id="493" r:id="rId10"/>
    <p:sldId id="444" r:id="rId11"/>
    <p:sldId id="329" r:id="rId12"/>
    <p:sldId id="330" r:id="rId13"/>
    <p:sldId id="328" r:id="rId14"/>
    <p:sldId id="332" r:id="rId15"/>
    <p:sldId id="515" r:id="rId16"/>
    <p:sldId id="516" r:id="rId17"/>
    <p:sldId id="517" r:id="rId18"/>
    <p:sldId id="520" r:id="rId19"/>
    <p:sldId id="518" r:id="rId20"/>
    <p:sldId id="519" r:id="rId21"/>
    <p:sldId id="525" r:id="rId22"/>
    <p:sldId id="526" r:id="rId23"/>
    <p:sldId id="476" r:id="rId24"/>
    <p:sldId id="343" r:id="rId25"/>
    <p:sldId id="521" r:id="rId26"/>
    <p:sldId id="337" r:id="rId27"/>
    <p:sldId id="522" r:id="rId28"/>
    <p:sldId id="338" r:id="rId29"/>
    <p:sldId id="334" r:id="rId30"/>
    <p:sldId id="335" r:id="rId31"/>
    <p:sldId id="336" r:id="rId32"/>
    <p:sldId id="513" r:id="rId33"/>
    <p:sldId id="512" r:id="rId34"/>
    <p:sldId id="366" r:id="rId35"/>
    <p:sldId id="346" r:id="rId36"/>
    <p:sldId id="480" r:id="rId37"/>
    <p:sldId id="466" r:id="rId38"/>
    <p:sldId id="462" r:id="rId39"/>
    <p:sldId id="467" r:id="rId40"/>
    <p:sldId id="468" r:id="rId41"/>
    <p:sldId id="463" r:id="rId42"/>
    <p:sldId id="472" r:id="rId43"/>
    <p:sldId id="469" r:id="rId44"/>
    <p:sldId id="470" r:id="rId45"/>
    <p:sldId id="465" r:id="rId46"/>
    <p:sldId id="471" r:id="rId47"/>
    <p:sldId id="481" r:id="rId48"/>
    <p:sldId id="345" r:id="rId49"/>
    <p:sldId id="344" r:id="rId50"/>
    <p:sldId id="523" r:id="rId51"/>
    <p:sldId id="524" r:id="rId52"/>
    <p:sldId id="503" r:id="rId53"/>
    <p:sldId id="505" r:id="rId54"/>
    <p:sldId id="504" r:id="rId55"/>
    <p:sldId id="506" r:id="rId56"/>
    <p:sldId id="508" r:id="rId57"/>
    <p:sldId id="507" r:id="rId58"/>
    <p:sldId id="509" r:id="rId59"/>
    <p:sldId id="497" r:id="rId60"/>
    <p:sldId id="498" r:id="rId61"/>
    <p:sldId id="500" r:id="rId62"/>
    <p:sldId id="501" r:id="rId63"/>
    <p:sldId id="502" r:id="rId64"/>
    <p:sldId id="499" r:id="rId65"/>
    <p:sldId id="485" r:id="rId66"/>
    <p:sldId id="486" r:id="rId67"/>
    <p:sldId id="529" r:id="rId68"/>
    <p:sldId id="530" r:id="rId69"/>
    <p:sldId id="527" r:id="rId70"/>
    <p:sldId id="528" r:id="rId71"/>
    <p:sldId id="487" r:id="rId72"/>
    <p:sldId id="510" r:id="rId73"/>
    <p:sldId id="489" r:id="rId74"/>
    <p:sldId id="495" r:id="rId75"/>
    <p:sldId id="490" r:id="rId76"/>
    <p:sldId id="532" r:id="rId77"/>
    <p:sldId id="531" r:id="rId78"/>
    <p:sldId id="491" r:id="rId79"/>
    <p:sldId id="492" r:id="rId80"/>
    <p:sldId id="494" r:id="rId81"/>
    <p:sldId id="482" r:id="rId8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77273" autoAdjust="0"/>
  </p:normalViewPr>
  <p:slideViewPr>
    <p:cSldViewPr snapToGrid="0">
      <p:cViewPr varScale="1">
        <p:scale>
          <a:sx n="81" d="100"/>
          <a:sy n="81" d="100"/>
        </p:scale>
        <p:origin x="194" y="36"/>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3/4/2024</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3/4/2024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31</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34</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35</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36</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38</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39</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40</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43</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3833999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3656210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1690232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53</a:t>
            </a:fld>
            <a:endParaRPr lang="en-US"/>
          </a:p>
        </p:txBody>
      </p:sp>
    </p:spTree>
    <p:extLst>
      <p:ext uri="{BB962C8B-B14F-4D97-AF65-F5344CB8AC3E}">
        <p14:creationId xmlns:p14="http://schemas.microsoft.com/office/powerpoint/2010/main" val="1484017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54</a:t>
            </a:fld>
            <a:endParaRPr lang="en-US"/>
          </a:p>
        </p:txBody>
      </p:sp>
    </p:spTree>
    <p:extLst>
      <p:ext uri="{BB962C8B-B14F-4D97-AF65-F5344CB8AC3E}">
        <p14:creationId xmlns:p14="http://schemas.microsoft.com/office/powerpoint/2010/main" val="3783257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56</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57</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58</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59</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60</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61</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63</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64</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65</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67</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69</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70</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71</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247E-9055-E3C9-BE84-D40AB033B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05978-BD5B-0D6B-E9A2-70FA8C260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A3AB1-0885-EEF7-F50F-13CA0104542F}"/>
              </a:ext>
            </a:extLst>
          </p:cNvPr>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026415F-2DE1-13D2-0DC4-6C694C2AB866}"/>
              </a:ext>
            </a:extLst>
          </p:cNvPr>
          <p:cNvSpPr>
            <a:spLocks noGrp="1"/>
          </p:cNvSpPr>
          <p:nvPr>
            <p:ph type="sldNum" sz="quarter" idx="10"/>
          </p:nvPr>
        </p:nvSpPr>
        <p:spPr/>
        <p:txBody>
          <a:bodyPr/>
          <a:lstStyle/>
          <a:p>
            <a:fld id="{D8DA3013-8F6D-4E2D-975A-A2712C01448C}" type="slidenum">
              <a:rPr lang="en-US" smtClean="0"/>
              <a:t>73</a:t>
            </a:fld>
            <a:endParaRPr lang="en-US"/>
          </a:p>
        </p:txBody>
      </p:sp>
    </p:spTree>
    <p:extLst>
      <p:ext uri="{BB962C8B-B14F-4D97-AF65-F5344CB8AC3E}">
        <p14:creationId xmlns:p14="http://schemas.microsoft.com/office/powerpoint/2010/main" val="38148087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75</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76</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77</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78</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30164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3/4/2024</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18.png"/><Relationship Id="rId7" Type="http://schemas.openxmlformats.org/officeDocument/2006/relationships/hyperlink" Target="https://arxiv.org/pdf/1512.03385.pdf"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arxiv.org/pdf/1905.11946.pdf"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arxiv.org/pdf/1905.11946.pdf"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arxiv.org/pdf/1905.11946.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arxiv.org/pdf/1905.11946.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38.png"/><Relationship Id="rId7" Type="http://schemas.openxmlformats.org/officeDocument/2006/relationships/hyperlink" Target="https://arxiv.org/pdf/1709.01507.pdf"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81.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hyperlink" Target="https://arxiv.org/pdf/1905.11946.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Segoe UI" panose="020B0502040204020203" pitchFamily="34" charset="0"/>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Input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4-D for video</a:t>
            </a:r>
          </a:p>
          <a:p>
            <a:r>
              <a:rPr lang="en-US" sz="2800" dirty="0">
                <a:latin typeface="Segoe UI" panose="020B0502040204020203" pitchFamily="34" charset="0"/>
                <a:ea typeface="Segoe UI" panose="020B0502040204020203" pitchFamily="34" charset="0"/>
                <a:cs typeface="Segoe UI" panose="020B0502040204020203" pitchFamily="34" charset="0"/>
              </a:rPr>
              <a:t>Transform input tensor dimensions with stem layer</a:t>
            </a:r>
          </a:p>
          <a:p>
            <a:pPr lvl="1"/>
            <a:r>
              <a:rPr lang="en-US" sz="2400" dirty="0">
                <a:latin typeface="Segoe UI" panose="020B0502040204020203" pitchFamily="34" charset="0"/>
                <a:ea typeface="Segoe UI" panose="020B0502040204020203" pitchFamily="34" charset="0"/>
                <a:cs typeface="Segoe UI" panose="020B0502040204020203" pitchFamily="34" charset="0"/>
              </a:rPr>
              <a:t>Typically convolutional layer</a:t>
            </a:r>
          </a:p>
          <a:p>
            <a:r>
              <a:rPr lang="en-US" sz="2800" dirty="0">
                <a:latin typeface="Segoe UI" panose="020B0502040204020203" pitchFamily="34" charset="0"/>
                <a:ea typeface="Segoe UI" panose="020B0502040204020203" pitchFamily="34" charset="0"/>
                <a:cs typeface="Segoe UI" panose="020B0502040204020203" pitchFamily="34" charset="0"/>
              </a:rPr>
              <a:t>Create rich </a:t>
            </a:r>
            <a:r>
              <a:rPr lang="en-US" sz="2800" b="1" dirty="0">
                <a:latin typeface="Segoe UI" panose="020B0502040204020203" pitchFamily="34" charset="0"/>
                <a:ea typeface="Segoe UI" panose="020B0502040204020203" pitchFamily="34" charset="0"/>
                <a:cs typeface="Segoe UI" panose="020B0502040204020203" pitchFamily="34" charset="0"/>
              </a:rPr>
              <a:t>multiple channel feature maps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Convolution kernel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output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Each channel is a </a:t>
            </a:r>
            <a:r>
              <a:rPr lang="en-US" sz="2400" b="1" dirty="0">
                <a:latin typeface="Segoe UI" panose="020B0502040204020203" pitchFamily="34" charset="0"/>
                <a:ea typeface="Segoe UI" panose="020B0502040204020203" pitchFamily="34" charset="0"/>
                <a:cs typeface="Segoe UI" panose="020B0502040204020203" pitchFamily="34" charset="0"/>
              </a:rPr>
              <a:t>different feature map</a:t>
            </a:r>
            <a:r>
              <a:rPr lang="en-US" sz="2400" dirty="0">
                <a:latin typeface="Segoe UI" panose="020B0502040204020203" pitchFamily="34" charset="0"/>
                <a:ea typeface="Segoe UI" panose="020B0502040204020203" pitchFamily="34" charset="0"/>
                <a:cs typeface="Segoe UI" panose="020B0502040204020203" pitchFamily="34" charset="0"/>
              </a:rPr>
              <a:t> with different kernel weights  </a:t>
            </a:r>
            <a:endParaRPr lang="en-US" sz="2400" b="1" dirty="0">
              <a:latin typeface="Segoe UI" panose="020B0502040204020203" pitchFamily="34" charset="0"/>
              <a:ea typeface="Segoe UI" panose="020B0502040204020203" pitchFamily="34" charset="0"/>
              <a:cs typeface="Segoe UI" panose="020B0502040204020203" pitchFamily="34" charset="0"/>
            </a:endParaRP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Features in a channel might be vertical lines, horizontal lines, corners, etc., but are often highly abstracted</a:t>
            </a: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N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N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input channel dimension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𝑀</m:t>
                    </m:r>
                  </m:oMath>
                </a14:m>
                <a:endParaRPr lang="en-US" sz="2400" b="0" i="1" dirty="0">
                  <a:latin typeface="Cambria Math" panose="02040503050406030204" pitchFamily="18" charset="0"/>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𝑛</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output channel dimension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𝑁</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if</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Segoe UI" panose="020B0502040204020203" pitchFamily="34"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𝑁</m:t>
                    </m:r>
                  </m:oMath>
                </a14:m>
                <a:r>
                  <a:rPr lang="en-GB" sz="2800" dirty="0">
                    <a:latin typeface="+mn-lt"/>
                    <a:ea typeface="Segoe UI" panose="020B0502040204020203" pitchFamily="34" charset="0"/>
                    <a:cs typeface="Segoe UI" panose="020B0502040204020203" pitchFamily="34" charset="0"/>
                  </a:rPr>
                  <a: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j-lt"/>
                  <a:ea typeface="Segoe UI" panose="020B0502040204020203" pitchFamily="34" charset="0"/>
                  <a:cs typeface="Segoe UI" panose="020B0502040204020203" pitchFamily="34" charset="0"/>
                </a:endParaRPr>
              </a:p>
              <a:p>
                <a:r>
                  <a:rPr lang="en-GB" sz="2800" dirty="0">
                    <a:latin typeface="+mj-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a:t>
                </a:r>
                <a:r>
                  <a:rPr lang="en-GB" sz="2800" dirty="0">
                    <a:latin typeface="+mj-lt"/>
                    <a:ea typeface="Segoe UI" panose="020B0502040204020203" pitchFamily="34" charset="0"/>
                    <a:cs typeface="Segoe UI" panose="020B0502040204020203" pitchFamily="34" charset="0"/>
                  </a:rPr>
                  <a:t>f</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j-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A depth-wise convolution applies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filters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e>
                      </m:d>
                      <m:r>
                        <a:rPr lang="en-US" i="1">
                          <a:latin typeface="Cambria Math" panose="02040503050406030204" pitchFamily="18"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𝑝</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𝑞</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i="1">
                                      <a:latin typeface="Cambria Math" panose="02040503050406030204" pitchFamily="18" charset="0"/>
                                      <a:ea typeface="Cambria Math" panose="02040503050406030204" pitchFamily="18" charset="0"/>
                                      <a:cs typeface="Segoe UI" panose="020B0502040204020203" pitchFamily="34" charset="0"/>
                                    </a:rPr>
                                    <m:t>𝑖</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𝑗</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endParaRPr lang="en-GB" sz="28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e>
                      </m:d>
                      <m:r>
                        <a:rPr lang="en-US" i="1">
                          <a:latin typeface="Cambria Math" panose="02040503050406030204" pitchFamily="18" charset="0"/>
                          <a:cs typeface="Segoe UI" panose="020B0502040204020203" pitchFamily="34" charset="0"/>
                        </a:rPr>
                        <m:t>=</m:t>
                      </m:r>
                      <m:nary>
                        <m:naryPr>
                          <m:chr m:val="∑"/>
                          <m:supHide m:val="on"/>
                          <m:ctrlPr>
                            <a:rPr lang="en-US"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14:m>
                  <m:oMath xmlns:m="http://schemas.openxmlformats.org/officeDocument/2006/math">
                    <m:r>
                      <a:rPr lang="en-US" i="1">
                        <a:latin typeface="Cambria Math" panose="02040503050406030204" pitchFamily="18" charset="0"/>
                        <a:ea typeface="Segoe UI" panose="020B0502040204020203" pitchFamily="34" charset="0"/>
                        <a:cs typeface="Segoe UI" panose="020B0502040204020203" pitchFamily="34" charset="0"/>
                      </a:rPr>
                      <m:t>1</m:t>
                    </m:r>
                    <m:r>
                      <a:rPr lang="en-US" i="1">
                        <a:latin typeface="Cambria Math" panose="02040503050406030204" pitchFamily="18" charset="0"/>
                        <a:ea typeface="Cambria Math" panose="02040503050406030204" pitchFamily="18" charset="0"/>
                        <a:cs typeface="Segoe UI" panose="020B0502040204020203" pitchFamily="34" charset="0"/>
                      </a:rPr>
                      <m:t>×1</m:t>
                    </m:r>
                  </m:oMath>
                </a14:m>
                <a:r>
                  <a:rPr lang="en-GB" dirty="0">
                    <a:ea typeface="Segoe UI" panose="020B0502040204020203" pitchFamily="34" charset="0"/>
                    <a:cs typeface="Segoe UI" panose="020B0502040204020203" pitchFamily="34" charset="0"/>
                  </a:rPr>
                  <a:t> </a:t>
                </a:r>
                <a:r>
                  <a:rPr lang="en-GB" dirty="0">
                    <a:latin typeface="+mn-lt"/>
                    <a:ea typeface="Segoe UI" panose="020B0502040204020203" pitchFamily="34" charset="0"/>
                    <a:cs typeface="Segoe UI" panose="020B0502040204020203" pitchFamily="34" charset="0"/>
                  </a:rPr>
                  <a:t>convolution is computationally efficient way to up or down sample number of channels</a:t>
                </a:r>
              </a:p>
            </p:txBody>
          </p:sp>
        </mc:Choice>
        <mc:Fallback xmlns="">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63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decomposed into stack of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ea typeface="Segoe UI" panose="020B0502040204020203" pitchFamily="34" charset="0"/>
                    <a:cs typeface="Segoe UI" panose="020B0502040204020203" pitchFamily="34" charset="0"/>
                  </a:rPr>
                  <a:t> convolution and 2-D groupwise convolution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decomposed into stack of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ea typeface="Segoe UI" panose="020B0502040204020203" pitchFamily="34" charset="0"/>
                    <a:cs typeface="Segoe UI" panose="020B0502040204020203" pitchFamily="34" charset="0"/>
                  </a:rPr>
                  <a:t> convolution and 2-D groupwise convolution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r="-151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j-lt"/>
                <a:ea typeface="Segoe UI" panose="020B0502040204020203" pitchFamily="34" charset="0"/>
                <a:cs typeface="Segoe UI" panose="020B0502040204020203" pitchFamily="34" charset="0"/>
              </a:rPr>
              <a:t>Convolutional neural networks (CNNs)</a:t>
            </a:r>
            <a:r>
              <a:rPr lang="en-GB" sz="2800" dirty="0">
                <a:latin typeface="+mj-lt"/>
                <a:ea typeface="Segoe UI" panose="020B0502040204020203" pitchFamily="34" charset="0"/>
                <a:cs typeface="Segoe UI" panose="020B0502040204020203" pitchFamily="34" charset="0"/>
              </a:rPr>
              <a:t> </a:t>
            </a:r>
            <a:r>
              <a:rPr lang="en-GB" sz="2800" b="1" dirty="0">
                <a:latin typeface="+mj-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the loss function</a:t>
            </a:r>
          </a:p>
          <a:p>
            <a:r>
              <a:rPr lang="en-GB" sz="2800" dirty="0">
                <a:latin typeface="+mj-lt"/>
                <a:ea typeface="Segoe UI" panose="020B0502040204020203" pitchFamily="34" charset="0"/>
                <a:cs typeface="Segoe UI" panose="020B0502040204020203" pitchFamily="34" charset="0"/>
              </a:rPr>
              <a:t>Feature maps created by CNNs are rich and complex</a:t>
            </a:r>
          </a:p>
          <a:p>
            <a:pPr lvl="1"/>
            <a:r>
              <a:rPr lang="en-GB" sz="2400" dirty="0">
                <a:latin typeface="+mj-lt"/>
                <a:ea typeface="Segoe UI" panose="020B0502040204020203" pitchFamily="34" charset="0"/>
                <a:cs typeface="Segoe UI" panose="020B0502040204020203" pitchFamily="34" charset="0"/>
              </a:rPr>
              <a:t> Feature maps have many layers or channels</a:t>
            </a:r>
          </a:p>
          <a:p>
            <a:pPr lvl="1"/>
            <a:r>
              <a:rPr lang="en-GB" sz="2400" dirty="0">
                <a:latin typeface="+mj-lt"/>
                <a:ea typeface="Segoe UI" panose="020B0502040204020203" pitchFamily="34" charset="0"/>
                <a:cs typeface="Segoe UI" panose="020B0502040204020203" pitchFamily="34" charset="0"/>
              </a:rPr>
              <a:t>More complex feature maps have greater capacity</a:t>
            </a:r>
          </a:p>
          <a:p>
            <a:pPr lvl="1"/>
            <a:r>
              <a:rPr lang="en-GB" sz="2400" dirty="0">
                <a:latin typeface="+mj-lt"/>
                <a:ea typeface="Segoe UI" panose="020B0502040204020203" pitchFamily="34" charset="0"/>
                <a:cs typeface="Segoe UI" panose="020B0502040204020203" pitchFamily="34" charset="0"/>
              </a:rPr>
              <a:t>Almost always outperform hand-engineered features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r>
              <a:rPr lang="en-US" sz="4400" b="1" dirty="0"/>
              <a:t>Inductive Bias</a:t>
            </a:r>
          </a:p>
        </p:txBody>
      </p:sp>
    </p:spTree>
    <p:extLst>
      <p:ext uri="{BB962C8B-B14F-4D97-AF65-F5344CB8AC3E}">
        <p14:creationId xmlns:p14="http://schemas.microsoft.com/office/powerpoint/2010/main" val="2257772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correlated values</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correlation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span of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than kernel span!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r>
              <a:rPr lang="en-GB" b="1" dirty="0">
                <a:latin typeface="+mj-lt"/>
                <a:ea typeface="Segoe UI" panose="020B0502040204020203" pitchFamily="34" charset="0"/>
                <a:cs typeface="Segoe UI" panose="020B0502040204020203" pitchFamily="34" charset="0"/>
              </a:rPr>
              <a:t>CNN</a:t>
            </a:r>
            <a:r>
              <a:rPr lang="en-GB" dirty="0">
                <a:latin typeface="+mj-lt"/>
                <a:ea typeface="Segoe UI" panose="020B0502040204020203" pitchFamily="34" charset="0"/>
                <a:cs typeface="Segoe UI" panose="020B0502040204020203" pitchFamily="34" charset="0"/>
              </a:rPr>
              <a:t>s </a:t>
            </a:r>
            <a:r>
              <a:rPr lang="en-GB" b="1" dirty="0">
                <a:latin typeface="+mj-lt"/>
                <a:ea typeface="Segoe UI" panose="020B0502040204020203" pitchFamily="34" charset="0"/>
                <a:cs typeface="Segoe UI" panose="020B0502040204020203" pitchFamily="34" charset="0"/>
              </a:rPr>
              <a:t>learn complex feature maps </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Invariant</a:t>
            </a:r>
            <a:r>
              <a:rPr lang="en-GB" dirty="0">
                <a:latin typeface="+mj-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Reduce the dimensionality </a:t>
            </a:r>
            <a:r>
              <a:rPr lang="en-GB" dirty="0">
                <a:latin typeface="+mj-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Share weights </a:t>
            </a:r>
            <a:r>
              <a:rPr lang="en-GB" dirty="0">
                <a:latin typeface="+mj-lt"/>
                <a:ea typeface="Segoe UI" panose="020B0502040204020203" pitchFamily="34" charset="0"/>
                <a:cs typeface="Segoe UI" panose="020B0502040204020203" pitchFamily="34" charset="0"/>
              </a:rPr>
              <a:t>and are relatively easy to train</a:t>
            </a:r>
          </a:p>
          <a:p>
            <a:r>
              <a:rPr lang="en-GB" dirty="0">
                <a:latin typeface="+mj-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dirty="0" err="1">
                <a:latin typeface="+mj-lt"/>
                <a:ea typeface="Segoe UI" panose="020B0502040204020203" pitchFamily="34" charset="0"/>
                <a:cs typeface="Segoe UI" panose="020B0502040204020203" pitchFamily="34" charset="0"/>
              </a:rPr>
              <a:t>LeCun</a:t>
            </a:r>
            <a:r>
              <a:rPr lang="en-GB" dirty="0">
                <a:latin typeface="+mj-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Era of general use started when </a:t>
            </a:r>
            <a:r>
              <a:rPr lang="en-GB" dirty="0" err="1">
                <a:latin typeface="+mj-lt"/>
                <a:ea typeface="Segoe UI" panose="020B0502040204020203" pitchFamily="34" charset="0"/>
                <a:cs typeface="Segoe UI" panose="020B0502040204020203" pitchFamily="34" charset="0"/>
              </a:rPr>
              <a:t>AlexNet</a:t>
            </a:r>
            <a:r>
              <a:rPr lang="en-GB" dirty="0">
                <a:latin typeface="+mj-lt"/>
                <a:ea typeface="Segoe UI" panose="020B0502040204020203" pitchFamily="34" charset="0"/>
                <a:cs typeface="Segoe UI" panose="020B0502040204020203" pitchFamily="34" charset="0"/>
              </a:rPr>
              <a:t>, developed by </a:t>
            </a:r>
            <a:r>
              <a:rPr lang="en-US" dirty="0" err="1">
                <a:latin typeface="+mj-lt"/>
                <a:cs typeface="Segoe UI" panose="020B0502040204020203" pitchFamily="34" charset="0"/>
                <a:hlinkClick r:id="rId3"/>
              </a:rPr>
              <a:t>Krizhevsky</a:t>
            </a:r>
            <a:r>
              <a:rPr lang="en-US" dirty="0">
                <a:latin typeface="+mj-lt"/>
                <a:cs typeface="Segoe UI" panose="020B0502040204020203" pitchFamily="34" charset="0"/>
                <a:hlinkClick r:id="rId3"/>
              </a:rPr>
              <a:t> et. al. (2012), </a:t>
            </a:r>
            <a:r>
              <a:rPr lang="en-US" dirty="0">
                <a:latin typeface="+mj-lt"/>
                <a:cs typeface="Segoe UI" panose="020B0502040204020203" pitchFamily="34" charset="0"/>
              </a:rPr>
              <a:t>won an ImageNet object recognition competition </a:t>
            </a:r>
            <a:endParaRPr lang="en-GB" dirty="0">
              <a:latin typeface="+mj-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Ideally a subset of stacked layers learns a nonlinear function, </a:t>
            </a:r>
          </a:p>
          <a:p>
            <a:r>
              <a:rPr lang="en-GB" sz="2800" dirty="0">
                <a:latin typeface="Segoe UI" panose="020B0502040204020203" pitchFamily="34" charset="0"/>
                <a:ea typeface="Segoe UI" panose="020B0502040204020203" pitchFamily="34" charset="0"/>
                <a:cs typeface="Segoe UI" panose="020B0502040204020203" pitchFamily="34" charset="0"/>
              </a:rPr>
              <a:t>Alternatively, learn a </a:t>
            </a:r>
            <a:r>
              <a:rPr lang="en-GB" sz="2800" b="1" dirty="0">
                <a:latin typeface="Segoe UI" panose="020B0502040204020203" pitchFamily="34" charset="0"/>
                <a:ea typeface="Segoe UI" panose="020B0502040204020203" pitchFamily="34" charset="0"/>
                <a:cs typeface="Segoe UI" panose="020B0502040204020203" pitchFamily="34" charset="0"/>
              </a:rPr>
              <a:t>residual function</a:t>
            </a: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Rearrange terms to find the </a:t>
            </a:r>
            <a:r>
              <a:rPr lang="en-GB" sz="2800" b="1" dirty="0">
                <a:latin typeface="Segoe UI" panose="020B0502040204020203" pitchFamily="34" charset="0"/>
                <a:ea typeface="Segoe UI" panose="020B0502040204020203" pitchFamily="34" charset="0"/>
                <a:cs typeface="Segoe UI" panose="020B0502040204020203" pitchFamily="34" charset="0"/>
              </a:rPr>
              <a:t>residual mapping </a:t>
            </a:r>
            <a:r>
              <a:rPr lang="en-GB" sz="2800" dirty="0">
                <a:latin typeface="Segoe UI" panose="020B0502040204020203" pitchFamily="34" charset="0"/>
                <a:ea typeface="Segoe UI" panose="020B0502040204020203" pitchFamily="34" charset="0"/>
                <a:cs typeface="Segoe UI" panose="020B0502040204020203" pitchFamily="34" charset="0"/>
              </a:rPr>
              <a:t>function</a:t>
            </a:r>
          </a:p>
          <a:p>
            <a:r>
              <a:rPr lang="en-GB" sz="2800" dirty="0">
                <a:latin typeface="Segoe UI" panose="020B0502040204020203" pitchFamily="34" charset="0"/>
                <a:ea typeface="Segoe UI" panose="020B0502040204020203" pitchFamily="34" charset="0"/>
                <a:cs typeface="Segoe UI" panose="020B0502040204020203" pitchFamily="34" charset="0"/>
              </a:rPr>
              <a:t>Layers now have an </a:t>
            </a:r>
            <a:r>
              <a:rPr lang="en-GB" sz="2800" b="1" dirty="0">
                <a:latin typeface="Segoe UI" panose="020B0502040204020203" pitchFamily="34" charset="0"/>
                <a:ea typeface="Segoe UI" panose="020B0502040204020203" pitchFamily="34" charset="0"/>
                <a:cs typeface="Segoe UI" panose="020B0502040204020203" pitchFamily="34" charset="0"/>
              </a:rPr>
              <a:t>identity</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6" name="Picture 5">
            <a:extLst>
              <a:ext uri="{FF2B5EF4-FFF2-40B4-BE49-F238E27FC236}">
                <a16:creationId xmlns:a16="http://schemas.microsoft.com/office/drawing/2014/main" id="{847645B0-24D3-4828-B189-0666CB86388C}"/>
              </a:ext>
            </a:extLst>
          </p:cNvPr>
          <p:cNvPicPr>
            <a:picLocks noChangeAspect="1"/>
          </p:cNvPicPr>
          <p:nvPr/>
        </p:nvPicPr>
        <p:blipFill>
          <a:blip r:embed="rId4"/>
          <a:stretch>
            <a:fillRect/>
          </a:stretch>
        </p:blipFill>
        <p:spPr>
          <a:xfrm>
            <a:off x="9016329" y="1827422"/>
            <a:ext cx="857076" cy="420885"/>
          </a:xfrm>
          <a:prstGeom prst="rect">
            <a:avLst/>
          </a:prstGeom>
        </p:spPr>
      </p:pic>
      <p:pic>
        <p:nvPicPr>
          <p:cNvPr id="7" name="Picture 6">
            <a:extLst>
              <a:ext uri="{FF2B5EF4-FFF2-40B4-BE49-F238E27FC236}">
                <a16:creationId xmlns:a16="http://schemas.microsoft.com/office/drawing/2014/main" id="{B5BDFBBC-41FA-4D95-A71A-E9F8F6C645E1}"/>
              </a:ext>
            </a:extLst>
          </p:cNvPr>
          <p:cNvPicPr>
            <a:picLocks noChangeAspect="1"/>
          </p:cNvPicPr>
          <p:nvPr/>
        </p:nvPicPr>
        <p:blipFill>
          <a:blip r:embed="rId5"/>
          <a:stretch>
            <a:fillRect/>
          </a:stretch>
        </p:blipFill>
        <p:spPr>
          <a:xfrm>
            <a:off x="6457662" y="3386532"/>
            <a:ext cx="3252901" cy="485381"/>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7"/>
              </a:rPr>
              <a:t>He, et.al., 2015</a:t>
            </a:r>
            <a:r>
              <a:rPr lang="en-US" dirty="0">
                <a:hlinkClick r:id="rId8"/>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CNNs have strong inductive biases for CV </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Interactions Between Channels</a:t>
            </a:r>
          </a:p>
          <a:p>
            <a:r>
              <a:rPr lang="en-US" sz="4400" b="1" dirty="0"/>
              <a:t>Squeeze and Expand Layers</a:t>
            </a:r>
          </a:p>
        </p:txBody>
      </p:sp>
    </p:spTree>
    <p:extLst>
      <p:ext uri="{BB962C8B-B14F-4D97-AF65-F5344CB8AC3E}">
        <p14:creationId xmlns:p14="http://schemas.microsoft.com/office/powerpoint/2010/main" val="185940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 CNNs convolutional operators </a:t>
            </a:r>
            <a:r>
              <a:rPr lang="en-GB" sz="2800" b="1" dirty="0">
                <a:latin typeface="+mn-lt"/>
                <a:ea typeface="Segoe UI" panose="020B0502040204020203" pitchFamily="34" charset="0"/>
                <a:cs typeface="Segoe UI" panose="020B0502040204020203" pitchFamily="34" charset="0"/>
              </a:rPr>
              <a:t>applied independently </a:t>
            </a:r>
            <a:r>
              <a:rPr lang="en-GB" sz="2800" dirty="0">
                <a:latin typeface="+mn-lt"/>
                <a:ea typeface="Segoe UI" panose="020B0502040204020203" pitchFamily="34" charset="0"/>
                <a:cs typeface="Segoe UI" panose="020B0502040204020203" pitchFamily="34" charset="0"/>
              </a:rPr>
              <a:t>to channels</a:t>
            </a:r>
          </a:p>
          <a:p>
            <a:r>
              <a:rPr lang="en-GB" sz="2800" dirty="0">
                <a:latin typeface="+mn-lt"/>
                <a:ea typeface="Segoe UI" panose="020B0502040204020203" pitchFamily="34" charset="0"/>
                <a:cs typeface="Segoe UI" panose="020B0502040204020203" pitchFamily="34" charset="0"/>
              </a:rPr>
              <a:t>CNN model ignores possible interaction between feature maps in channels </a:t>
            </a:r>
          </a:p>
          <a:p>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model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840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3504611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𝐻</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𝑊</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4017672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1191190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How Much Does SE Help? </a:t>
            </a:r>
          </a:p>
        </p:txBody>
      </p:sp>
      <p:pic>
        <p:nvPicPr>
          <p:cNvPr id="5" name="Picture 4">
            <a:extLst>
              <a:ext uri="{FF2B5EF4-FFF2-40B4-BE49-F238E27FC236}">
                <a16:creationId xmlns:a16="http://schemas.microsoft.com/office/drawing/2014/main" id="{2EA65B49-4F94-AFE9-C05D-ED3058B04E53}"/>
              </a:ext>
            </a:extLst>
          </p:cNvPr>
          <p:cNvPicPr>
            <a:picLocks noChangeAspect="1"/>
          </p:cNvPicPr>
          <p:nvPr/>
        </p:nvPicPr>
        <p:blipFill>
          <a:blip r:embed="rId3"/>
          <a:stretch>
            <a:fillRect/>
          </a:stretch>
        </p:blipFill>
        <p:spPr>
          <a:xfrm>
            <a:off x="162696" y="1438191"/>
            <a:ext cx="11930210" cy="3911732"/>
          </a:xfrm>
          <a:prstGeom prst="rect">
            <a:avLst/>
          </a:prstGeom>
        </p:spPr>
      </p:pic>
      <p:sp>
        <p:nvSpPr>
          <p:cNvPr id="8" name="TextBox 7">
            <a:extLst>
              <a:ext uri="{FF2B5EF4-FFF2-40B4-BE49-F238E27FC236}">
                <a16:creationId xmlns:a16="http://schemas.microsoft.com/office/drawing/2014/main" id="{2C5611A8-C47C-7FC1-FFD9-6B018DAFDAA2}"/>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2381938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409876" y="1205070"/>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4921476" y="5250996"/>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Stem</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5" y="5286371"/>
            <a:ext cx="1458338" cy="1569660"/>
          </a:xfrm>
          <a:prstGeom prst="rect">
            <a:avLst/>
          </a:prstGeom>
          <a:noFill/>
        </p:spPr>
        <p:txBody>
          <a:bodyPr wrap="square" rtlCol="0">
            <a:spAutoFit/>
          </a:bodyPr>
          <a:lstStyle/>
          <a:p>
            <a:r>
              <a:rPr lang="en-US" sz="2400" dirty="0"/>
              <a:t>Classifier</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4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5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0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4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5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34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with values of </a:t>
                </a:r>
                <a14:m>
                  <m:oMath xmlns:m="http://schemas.openxmlformats.org/officeDocument/2006/math">
                    <m:r>
                      <a:rPr lang="en-GB" sz="2400" i="1" smtClean="0">
                        <a:latin typeface="Cambria Math" panose="02040503050406030204" pitchFamily="18" charset="0"/>
                        <a:ea typeface="Cambria Math" panose="02040503050406030204" pitchFamily="18" charset="0"/>
                        <a:cs typeface="Segoe UI" panose="020B0502040204020203" pitchFamily="34" charset="0"/>
                      </a:rPr>
                      <m:t>𝜑</m:t>
                    </m:r>
                  </m:oMath>
                </a14:m>
                <a:endParaRPr lang="en-US" sz="2400" dirty="0">
                  <a:latin typeface="+mn-lt"/>
                  <a:ea typeface="Cambria Math" panose="02040503050406030204" pitchFamily="18" charset="0"/>
                  <a:cs typeface="Segoe UI" panose="020B0502040204020203" pitchFamily="34" charset="0"/>
                </a:endParaRPr>
              </a:p>
              <a:p>
                <a:pPr>
                  <a:spcBef>
                    <a:spcPts val="600"/>
                  </a:spcBef>
                </a:pPr>
                <a:r>
                  <a:rPr lang="en-GB" sz="2400">
                    <a:latin typeface="+mn-lt"/>
                    <a:ea typeface="Segoe UI" panose="020B0502040204020203" pitchFamily="34" charset="0"/>
                    <a:cs typeface="Segoe UI" panose="020B0502040204020203" pitchFamily="34" charset="0"/>
                  </a:rPr>
                  <a:t>Uses Squeeze </a:t>
                </a:r>
                <a:r>
                  <a:rPr lang="en-GB" sz="2400" dirty="0">
                    <a:latin typeface="+mn-lt"/>
                    <a:ea typeface="Segoe UI" panose="020B0502040204020203" pitchFamily="34" charset="0"/>
                    <a:cs typeface="Segoe UI" panose="020B0502040204020203" pitchFamily="34" charset="0"/>
                  </a:rPr>
                  <a:t>and Expand connections</a:t>
                </a: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272086" y="747059"/>
                <a:ext cx="11647823" cy="1300105"/>
              </a:xfrm>
              <a:prstGeom prst="rect">
                <a:avLst/>
              </a:prstGeom>
              <a:blipFill>
                <a:blip r:embed="rId3"/>
                <a:stretch>
                  <a:fillRect l="-1099" t="-7981" b="-985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5"/>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5908431" y="1037492"/>
            <a:ext cx="1336431" cy="12426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627077" y="2116015"/>
            <a:ext cx="1421293" cy="1148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ADC2-8B37-1E9E-7199-B9700130C700}"/>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673892E-8CBF-759C-781C-6616B51AE4D4}"/>
              </a:ext>
            </a:extLst>
          </p:cNvPr>
          <p:cNvSpPr>
            <a:spLocks noGrp="1"/>
          </p:cNvSpPr>
          <p:nvPr>
            <p:ph type="subTitle" idx="1"/>
          </p:nvPr>
        </p:nvSpPr>
        <p:spPr>
          <a:xfrm>
            <a:off x="1485165" y="1784284"/>
            <a:ext cx="9685343" cy="2015419"/>
          </a:xfrm>
        </p:spPr>
        <p:txBody>
          <a:bodyPr>
            <a:normAutofit/>
          </a:bodyPr>
          <a:lstStyle/>
          <a:p>
            <a:r>
              <a:rPr lang="en-US" sz="4400" b="1" dirty="0"/>
              <a:t>Transfer Learning</a:t>
            </a:r>
          </a:p>
        </p:txBody>
      </p:sp>
    </p:spTree>
    <p:extLst>
      <p:ext uri="{BB962C8B-B14F-4D97-AF65-F5344CB8AC3E}">
        <p14:creationId xmlns:p14="http://schemas.microsoft.com/office/powerpoint/2010/main" val="25347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4"/>
              </a:rPr>
              <a:t>pretrained </a:t>
            </a:r>
            <a:r>
              <a:rPr lang="en-GB" sz="2400" dirty="0" err="1">
                <a:latin typeface="+mn-lt"/>
                <a:ea typeface="Segoe UI" panose="020B0502040204020203" pitchFamily="34" charset="0"/>
                <a:cs typeface="Segoe UI" panose="020B0502040204020203" pitchFamily="34" charset="0"/>
                <a:hlinkClick r:id="rId4"/>
              </a:rPr>
              <a:t>MobileNet</a:t>
            </a:r>
            <a:r>
              <a:rPr lang="en-GB" sz="2400" dirty="0">
                <a:latin typeface="+mn-lt"/>
                <a:ea typeface="Segoe UI" panose="020B0502040204020203" pitchFamily="34" charset="0"/>
                <a:cs typeface="Segoe UI" panose="020B0502040204020203" pitchFamily="34" charset="0"/>
                <a:hlinkClick r:id="rId4"/>
              </a:rPr>
              <a:t> model in </a:t>
            </a:r>
            <a:r>
              <a:rPr lang="en-GB" sz="2400" dirty="0" err="1">
                <a:latin typeface="+mn-lt"/>
                <a:ea typeface="Segoe UI" panose="020B0502040204020203" pitchFamily="34" charset="0"/>
                <a:cs typeface="Segoe UI" panose="020B0502040204020203" pitchFamily="34" charset="0"/>
                <a:hlinkClick r:id="rId4"/>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task-specific head  (top)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backbone weights and fine-tune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Both backbone and head weights fine-tuned </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Guide to Regularization</a:t>
            </a:r>
          </a:p>
        </p:txBody>
      </p:sp>
    </p:spTree>
    <p:extLst>
      <p:ext uri="{BB962C8B-B14F-4D97-AF65-F5344CB8AC3E}">
        <p14:creationId xmlns:p14="http://schemas.microsoft.com/office/powerpoint/2010/main" val="25473910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ABBF6-9627-CD0F-D778-697CD8B03E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92117C-CC89-6CDD-E11A-845A5B30EA3B}"/>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Guide to Regularization of Deep NN Models</a:t>
            </a:r>
          </a:p>
        </p:txBody>
      </p:sp>
      <p:sp>
        <p:nvSpPr>
          <p:cNvPr id="3" name="Text Placeholder 2">
            <a:extLst>
              <a:ext uri="{FF2B5EF4-FFF2-40B4-BE49-F238E27FC236}">
                <a16:creationId xmlns:a16="http://schemas.microsoft.com/office/drawing/2014/main" id="{247BD459-5B89-315B-A55D-5EBC21D72415}"/>
              </a:ext>
            </a:extLst>
          </p:cNvPr>
          <p:cNvSpPr>
            <a:spLocks noGrp="1"/>
          </p:cNvSpPr>
          <p:nvPr>
            <p:ph type="body" sz="quarter" idx="11"/>
          </p:nvPr>
        </p:nvSpPr>
        <p:spPr>
          <a:xfrm>
            <a:off x="300251" y="1043654"/>
            <a:ext cx="11614245" cy="1044383"/>
          </a:xfrm>
        </p:spPr>
        <p:txBody>
          <a:bodyPr/>
          <a:lstStyle/>
          <a:p>
            <a:pPr marL="0" indent="0">
              <a:buNone/>
            </a:pPr>
            <a:r>
              <a:rPr lang="en-US" sz="2800" dirty="0">
                <a:latin typeface="+mn-lt"/>
              </a:rPr>
              <a:t>Determining proper training and regularization of deep NN models can be time consuming and frustrating</a:t>
            </a: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graphicFrame>
        <p:nvGraphicFramePr>
          <p:cNvPr id="5" name="Table 4">
            <a:extLst>
              <a:ext uri="{FF2B5EF4-FFF2-40B4-BE49-F238E27FC236}">
                <a16:creationId xmlns:a16="http://schemas.microsoft.com/office/drawing/2014/main" id="{4630DCCD-3AFC-2F7D-FDA8-8D5A7E931F48}"/>
              </a:ext>
            </a:extLst>
          </p:cNvPr>
          <p:cNvGraphicFramePr>
            <a:graphicFrameLocks noGrp="1"/>
          </p:cNvGraphicFramePr>
          <p:nvPr>
            <p:extLst>
              <p:ext uri="{D42A27DB-BD31-4B8C-83A1-F6EECF244321}">
                <p14:modId xmlns:p14="http://schemas.microsoft.com/office/powerpoint/2010/main" val="1553348618"/>
              </p:ext>
            </p:extLst>
          </p:nvPr>
        </p:nvGraphicFramePr>
        <p:xfrm>
          <a:off x="447042" y="1935723"/>
          <a:ext cx="11689968" cy="4153989"/>
        </p:xfrm>
        <a:graphic>
          <a:graphicData uri="http://schemas.openxmlformats.org/drawingml/2006/table">
            <a:tbl>
              <a:tblPr firstRow="1" bandRow="1">
                <a:tableStyleId>{5C22544A-7EE6-4342-B048-85BDC9FD1C3A}</a:tableStyleId>
              </a:tblPr>
              <a:tblGrid>
                <a:gridCol w="2922492">
                  <a:extLst>
                    <a:ext uri="{9D8B030D-6E8A-4147-A177-3AD203B41FA5}">
                      <a16:colId xmlns:a16="http://schemas.microsoft.com/office/drawing/2014/main" val="1561210350"/>
                    </a:ext>
                  </a:extLst>
                </a:gridCol>
                <a:gridCol w="2922492">
                  <a:extLst>
                    <a:ext uri="{9D8B030D-6E8A-4147-A177-3AD203B41FA5}">
                      <a16:colId xmlns:a16="http://schemas.microsoft.com/office/drawing/2014/main" val="1012871010"/>
                    </a:ext>
                  </a:extLst>
                </a:gridCol>
                <a:gridCol w="2922492">
                  <a:extLst>
                    <a:ext uri="{9D8B030D-6E8A-4147-A177-3AD203B41FA5}">
                      <a16:colId xmlns:a16="http://schemas.microsoft.com/office/drawing/2014/main" val="3399793035"/>
                    </a:ext>
                  </a:extLst>
                </a:gridCol>
                <a:gridCol w="2922492">
                  <a:extLst>
                    <a:ext uri="{9D8B030D-6E8A-4147-A177-3AD203B41FA5}">
                      <a16:colId xmlns:a16="http://schemas.microsoft.com/office/drawing/2014/main" val="150647402"/>
                    </a:ext>
                  </a:extLst>
                </a:gridCol>
              </a:tblGrid>
              <a:tr h="593427">
                <a:tc>
                  <a:txBody>
                    <a:bodyPr/>
                    <a:lstStyle/>
                    <a:p>
                      <a:r>
                        <a:rPr lang="en-US" sz="2000" dirty="0">
                          <a:solidFill>
                            <a:schemeClr val="tx1"/>
                          </a:solidFill>
                        </a:rPr>
                        <a:t>Regularization</a:t>
                      </a:r>
                    </a:p>
                  </a:txBody>
                  <a:tcPr/>
                </a:tc>
                <a:tc>
                  <a:txBody>
                    <a:bodyPr/>
                    <a:lstStyle/>
                    <a:p>
                      <a:r>
                        <a:rPr lang="en-US" sz="2000" dirty="0">
                          <a:solidFill>
                            <a:schemeClr val="tx1"/>
                          </a:solidFill>
                        </a:rPr>
                        <a:t>Behavior</a:t>
                      </a:r>
                    </a:p>
                  </a:txBody>
                  <a:tcPr/>
                </a:tc>
                <a:tc>
                  <a:txBody>
                    <a:bodyPr/>
                    <a:lstStyle/>
                    <a:p>
                      <a:r>
                        <a:rPr lang="en-US" sz="2000" dirty="0">
                          <a:solidFill>
                            <a:schemeClr val="tx1"/>
                          </a:solidFill>
                        </a:rPr>
                        <a:t>Interaction</a:t>
                      </a:r>
                    </a:p>
                  </a:txBody>
                  <a:tcPr/>
                </a:tc>
                <a:tc>
                  <a:txBody>
                    <a:bodyPr/>
                    <a:lstStyle/>
                    <a:p>
                      <a:endParaRPr lang="en-US" sz="2000" dirty="0">
                        <a:solidFill>
                          <a:schemeClr val="tx1"/>
                        </a:solidFill>
                      </a:endParaRPr>
                    </a:p>
                  </a:txBody>
                  <a:tcPr/>
                </a:tc>
                <a:extLst>
                  <a:ext uri="{0D108BD9-81ED-4DB2-BD59-A6C34878D82A}">
                    <a16:rowId xmlns:a16="http://schemas.microsoft.com/office/drawing/2014/main" val="3088821844"/>
                  </a:ext>
                </a:extLst>
              </a:tr>
              <a:tr h="593427">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3219669023"/>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994531625"/>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546737871"/>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1211002608"/>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47784534"/>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02787548"/>
                  </a:ext>
                </a:extLst>
              </a:tr>
            </a:tbl>
          </a:graphicData>
        </a:graphic>
      </p:graphicFrame>
    </p:spTree>
    <p:extLst>
      <p:ext uri="{BB962C8B-B14F-4D97-AF65-F5344CB8AC3E}">
        <p14:creationId xmlns:p14="http://schemas.microsoft.com/office/powerpoint/2010/main" val="391480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rotation, translation, scale..</a:t>
            </a:r>
          </a:p>
          <a:p>
            <a:r>
              <a:rPr lang="en-GB" sz="2800" dirty="0">
                <a:latin typeface="+mn-lt"/>
                <a:ea typeface="Segoe UI" panose="020B0502040204020203" pitchFamily="34" charset="0"/>
                <a:cs typeface="Segoe UI" panose="020B0502040204020203" pitchFamily="34" charset="0"/>
              </a:rPr>
              <a:t>Resampling and cropping – random patches, crop left, crop right</a:t>
            </a:r>
          </a:p>
          <a:p>
            <a:r>
              <a:rPr lang="en-GB" sz="2800" dirty="0">
                <a:latin typeface="+mn-lt"/>
                <a:ea typeface="Segoe UI" panose="020B0502040204020203" pitchFamily="34" charset="0"/>
                <a:cs typeface="Segoe UI" panose="020B0502040204020203" pitchFamily="34" charset="0"/>
              </a:rPr>
              <a:t>Flip image right to left – mirror images</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several of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r>
              <a:rPr lang="en-US" sz="2800" dirty="0">
                <a:latin typeface="Segoe UI" panose="020B0502040204020203" pitchFamily="34" charset="0"/>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Segoe UI" panose="020B0502040204020203" pitchFamily="34" charset="0"/>
                <a:ea typeface="Segoe UI" panose="020B0502040204020203" pitchFamily="34" charset="0"/>
                <a:cs typeface="Segoe UI" panose="020B0502040204020203" pitchFamily="34" charset="0"/>
              </a:rPr>
              <a:t>Where S, I and K are tensors:</a:t>
            </a:r>
          </a:p>
          <a:p>
            <a:pPr lvl="1"/>
            <a:r>
              <a:rPr lang="en-US" sz="2400" i="1" dirty="0">
                <a:latin typeface="Segoe UI" panose="020B0502040204020203" pitchFamily="34" charset="0"/>
                <a:ea typeface="Segoe UI" panose="020B0502040204020203" pitchFamily="34" charset="0"/>
                <a:cs typeface="Segoe UI" panose="020B0502040204020203" pitchFamily="34" charset="0"/>
              </a:rPr>
              <a:t>I</a:t>
            </a:r>
            <a:r>
              <a:rPr lang="en-US" sz="2400" dirty="0">
                <a:latin typeface="Segoe UI" panose="020B0502040204020203" pitchFamily="34" charset="0"/>
                <a:ea typeface="Segoe UI" panose="020B0502040204020203" pitchFamily="34" charset="0"/>
                <a:cs typeface="Segoe UI" panose="020B0502040204020203" pitchFamily="34" charset="0"/>
              </a:rPr>
              <a:t> is the image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K</a:t>
            </a:r>
            <a:r>
              <a:rPr lang="en-US" sz="2400" dirty="0">
                <a:latin typeface="Segoe UI" panose="020B0502040204020203" pitchFamily="34" charset="0"/>
                <a:ea typeface="Segoe UI" panose="020B0502040204020203" pitchFamily="34" charset="0"/>
                <a:cs typeface="Segoe UI" panose="020B0502040204020203" pitchFamily="34" charset="0"/>
              </a:rPr>
              <a:t> is the convolutional kernel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S</a:t>
            </a:r>
            <a:r>
              <a:rPr lang="en-US" sz="2400" dirty="0">
                <a:latin typeface="Segoe UI" panose="020B0502040204020203" pitchFamily="34" charset="0"/>
                <a:ea typeface="Segoe UI" panose="020B0502040204020203" pitchFamily="34" charset="0"/>
                <a:cs typeface="Segoe UI" panose="020B0502040204020203" pitchFamily="34" charset="0"/>
              </a:rPr>
              <a:t> is the output tensor of the convolution operation</a:t>
            </a:r>
            <a:endParaRPr lang="en-US" sz="20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22707</TotalTime>
  <Words>3720</Words>
  <Application>Microsoft Office PowerPoint</Application>
  <PresentationFormat>Widescreen</PresentationFormat>
  <Paragraphs>639</Paragraphs>
  <Slides>78</Slides>
  <Notes>66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78</vt:i4>
      </vt:variant>
    </vt:vector>
  </HeadingPairs>
  <TitlesOfParts>
    <vt:vector size="91"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Example: Multi-Scale Architecture</vt:lpstr>
      <vt:lpstr>Example: Multi-Scale Architecture</vt:lpstr>
      <vt:lpstr>Example: Multi-Scale Architecture</vt:lpstr>
      <vt:lpstr>PowerPoint Presentation</vt:lpstr>
      <vt:lpstr>Why Squeeze and Expand Layers?</vt:lpstr>
      <vt:lpstr>Why Squeeze and Expand Layers?</vt:lpstr>
      <vt:lpstr>Why Squeeze and Expand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PowerPoint Presentation</vt:lpstr>
      <vt:lpstr>Transfer Learning</vt:lpstr>
      <vt:lpstr>Transfer Learning</vt:lpstr>
      <vt:lpstr>Transfer Learning</vt:lpstr>
      <vt:lpstr>PowerPoint Presentation</vt:lpstr>
      <vt:lpstr>PowerPoint Presentation</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773</cp:revision>
  <cp:lastPrinted>2019-03-15T21:07:42Z</cp:lastPrinted>
  <dcterms:created xsi:type="dcterms:W3CDTF">2013-02-15T23:12:42Z</dcterms:created>
  <dcterms:modified xsi:type="dcterms:W3CDTF">2024-03-04T22:44:34Z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